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0" r:id="rId5"/>
    <p:sldId id="331" r:id="rId6"/>
    <p:sldId id="272" r:id="rId7"/>
    <p:sldId id="273" r:id="rId8"/>
    <p:sldId id="274" r:id="rId9"/>
    <p:sldId id="277" r:id="rId10"/>
    <p:sldId id="275" r:id="rId11"/>
    <p:sldId id="278" r:id="rId12"/>
    <p:sldId id="332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33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CBEF-F099-4479-B6E4-F88AF99EA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BC100C-8822-4D37-ADE1-AC2331C5F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0BFFF-43A3-429A-818C-89F35471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33A8-2B5D-4146-BB76-EECF170BBC9D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0AC5B-A47F-4738-A3EB-93C02E17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F552D-03AD-42DF-991E-BB1F1320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EAC-07F1-4EBC-B71B-5DCA976DA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94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8A60-2D25-499C-A15D-4E0BF1F8A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DD844-C926-4A85-81C3-05B87C1B0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F8ADB-F4E0-4C88-9EF8-6ED30324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33A8-2B5D-4146-BB76-EECF170BBC9D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48A59-B2AE-4877-971A-54061C42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F158F-A8CF-4649-A146-B1BBC82B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EAC-07F1-4EBC-B71B-5DCA976DA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0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48F259-161F-4716-A2CB-621F2B77C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BFA1D-FFD2-4EFE-A05D-E18B33D8F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5809A-3C5D-4858-AE57-FDB4DB15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33A8-2B5D-4146-BB76-EECF170BBC9D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3FA4C-FBA1-49AC-8E5D-A05736AA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D9C0-0C6E-4B73-960F-F674A60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EAC-07F1-4EBC-B71B-5DCA976DA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34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FDBCF-7DB5-4DE9-8BCE-DB4E56DE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DC43-827C-4215-8FEF-F13E41C56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253BD-C0B1-41EB-9DF4-29987F5B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33A8-2B5D-4146-BB76-EECF170BBC9D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541DE-C91B-4AB4-BEA1-FF91BA46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55A51-FED0-44B7-AF65-8B89B515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EAC-07F1-4EBC-B71B-5DCA976DA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98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B1AF-30AD-4292-A982-C577894C0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2E94-8731-41AA-9008-F5B73743D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6F2DA-2127-475E-957C-156AFF52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33A8-2B5D-4146-BB76-EECF170BBC9D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87434-A551-4019-8416-680A08EC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6F5BA-5AAC-4CF4-830D-584CA918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EAC-07F1-4EBC-B71B-5DCA976DA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0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524D-3C0C-40BC-A897-2BA0B311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A6E3B-905D-4FAA-A3C0-F6CACF4D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4943C-3681-4BB5-B9E5-1ADE64554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53468-8F6D-4188-AFBE-B7B47AA7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33A8-2B5D-4146-BB76-EECF170BBC9D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CF29E-E9FF-4602-AA15-71929613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6A936-6679-40EF-8014-A8C0BF58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EAC-07F1-4EBC-B71B-5DCA976DA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18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4E17-ECFB-48D4-A5AA-32A5DEBC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7E150-7C5B-46A7-9E56-BB39F7079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715B4-D855-4ECD-9995-4BF67C31D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BE1B1-AB64-4AAD-A8C9-8C6671B35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66C098-77CE-4C5B-9148-F92E780C0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30901-EA53-4A5B-90D7-E84A674B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33A8-2B5D-4146-BB76-EECF170BBC9D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97BA22-E7B4-4A12-AEBE-7BE19630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475BC-24AA-4682-8671-D4508F2B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EAC-07F1-4EBC-B71B-5DCA976DA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20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0DE3-A58A-41FE-AF32-76478820D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46CDC-173C-4C41-8348-66AE0DAF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33A8-2B5D-4146-BB76-EECF170BBC9D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9157C-891D-4D03-81F6-FF200F13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10807-3178-4FF2-B264-8C8898E3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EAC-07F1-4EBC-B71B-5DCA976DA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32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13348-7CBC-4E74-AF20-5B551D40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33A8-2B5D-4146-BB76-EECF170BBC9D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49A5B7-3C55-40FA-9BF4-F1AB7463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DFFAF-611D-410F-A0D7-326249F5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EAC-07F1-4EBC-B71B-5DCA976DA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BBF8-44AA-48CE-A443-D8661E0E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1D183-D475-43A4-9DF8-613B3B67A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526DC-DF20-4A64-A983-07CA300E0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630D3-1F07-4139-863F-9A52FA26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33A8-2B5D-4146-BB76-EECF170BBC9D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9AD58-8B61-446E-BB86-E474A619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16A86-ABE3-4BB2-AD00-F1E34B80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EAC-07F1-4EBC-B71B-5DCA976DA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12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EA458-2D38-4398-84A0-563CAFE37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038A7-1C78-4473-A96F-942149BBD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9A890-F68A-46B3-B2B3-FEFE6C75D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9D98F-5BAE-49B8-A958-6D4CE9C4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33A8-2B5D-4146-BB76-EECF170BBC9D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22C3E-4A17-4794-89C5-5C37A90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6CB03-5C34-47E9-A39C-889D9E60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EAC-07F1-4EBC-B71B-5DCA976DA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74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FE599-093F-475B-8276-F84680B31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452E3-FC55-46BB-BE3A-4BB81A5AC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42808-59E3-4328-B86B-591301E29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A33A8-2B5D-4146-BB76-EECF170BBC9D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B4C1D-5942-475A-81BE-1060C8AFB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552FA-D266-4122-9C9D-920D4E47C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4EAC-07F1-4EBC-B71B-5DCA976DA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43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teach/class-clips-video/history-ks2-discovering-metalwork-in-bronze-age-Britain/zb8b47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0CE4AF-2276-6541-8AC3-6E7D55DC9A4B}"/>
              </a:ext>
            </a:extLst>
          </p:cNvPr>
          <p:cNvSpPr txBox="1"/>
          <p:nvPr/>
        </p:nvSpPr>
        <p:spPr>
          <a:xfrm>
            <a:off x="742122" y="1630018"/>
            <a:ext cx="10959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Wednesday 6</a:t>
            </a:r>
            <a:r>
              <a:rPr lang="en-US" sz="3600" u="sng" baseline="30000" dirty="0"/>
              <a:t>th</a:t>
            </a:r>
            <a:r>
              <a:rPr lang="en-US" sz="3600" u="sng" dirty="0"/>
              <a:t> January</a:t>
            </a:r>
          </a:p>
          <a:p>
            <a:pPr algn="ctr"/>
            <a:endParaRPr lang="en-US" sz="3600" u="sng" dirty="0"/>
          </a:p>
          <a:p>
            <a:pPr algn="ctr"/>
            <a:r>
              <a:rPr lang="en-US" sz="3600" u="sng" dirty="0"/>
              <a:t>LO: To use tenses correctly.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739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3867EA-5D51-AD44-80A4-2C71D23C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2" t="4898" r="41562" b="2792"/>
          <a:stretch/>
        </p:blipFill>
        <p:spPr>
          <a:xfrm>
            <a:off x="1895333" y="2319629"/>
            <a:ext cx="1975134" cy="2682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sp>
        <p:nvSpPr>
          <p:cNvPr id="10" name="Oval Callout 7">
            <a:extLst>
              <a:ext uri="{FF2B5EF4-FFF2-40B4-BE49-F238E27FC236}">
                <a16:creationId xmlns:a16="http://schemas.microsoft.com/office/drawing/2014/main" id="{4DA8517C-F159-6D44-B2D7-2624BD65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668" y="2521019"/>
            <a:ext cx="4819432" cy="2279303"/>
          </a:xfrm>
          <a:prstGeom prst="wedgeEllipseCallout">
            <a:avLst>
              <a:gd name="adj1" fmla="val -68000"/>
              <a:gd name="adj2" fmla="val -27893"/>
            </a:avLst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Verbs can help to show us what tense a piece of writing is written in.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522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68C4C-8FD8-FA40-8AAF-A0F81C99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243" y="2350432"/>
            <a:ext cx="1944757" cy="2922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867EA-5D51-AD44-80A4-2C71D23C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2" t="4898" r="41562" b="2792"/>
          <a:stretch/>
        </p:blipFill>
        <p:spPr>
          <a:xfrm>
            <a:off x="122583" y="2590800"/>
            <a:ext cx="1975134" cy="268208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8A9DBD-0AC7-3647-89BB-6961242A6878}"/>
              </a:ext>
            </a:extLst>
          </p:cNvPr>
          <p:cNvSpPr/>
          <p:nvPr/>
        </p:nvSpPr>
        <p:spPr>
          <a:xfrm>
            <a:off x="227734" y="1149419"/>
            <a:ext cx="1141012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BA5AA-3ECF-8C44-9ED5-F9DB11E46FAE}"/>
              </a:ext>
            </a:extLst>
          </p:cNvPr>
          <p:cNvSpPr txBox="1"/>
          <p:nvPr/>
        </p:nvSpPr>
        <p:spPr>
          <a:xfrm>
            <a:off x="227734" y="1333045"/>
            <a:ext cx="12183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902030302020204" pitchFamily="66" charset="0"/>
              </a:rPr>
              <a:t>These verbs are written in the present tense. Can you change them to the past tense?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9124FB-2786-ED43-8D7E-0D38153322E1}"/>
              </a:ext>
            </a:extLst>
          </p:cNvPr>
          <p:cNvSpPr/>
          <p:nvPr/>
        </p:nvSpPr>
        <p:spPr>
          <a:xfrm>
            <a:off x="4006849" y="5747884"/>
            <a:ext cx="355600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64DBF-38B8-4741-9654-44ABD2BD27B7}"/>
              </a:ext>
            </a:extLst>
          </p:cNvPr>
          <p:cNvSpPr txBox="1"/>
          <p:nvPr/>
        </p:nvSpPr>
        <p:spPr>
          <a:xfrm>
            <a:off x="1930400" y="5916122"/>
            <a:ext cx="770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What do you notice?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EF435-6F51-6B48-9E9B-B8C49A09193C}"/>
              </a:ext>
            </a:extLst>
          </p:cNvPr>
          <p:cNvSpPr/>
          <p:nvPr/>
        </p:nvSpPr>
        <p:spPr>
          <a:xfrm>
            <a:off x="2406930" y="2350432"/>
            <a:ext cx="7404100" cy="32135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7A942-9B33-DC4C-896E-CF194E238EF7}"/>
              </a:ext>
            </a:extLst>
          </p:cNvPr>
          <p:cNvSpPr txBox="1"/>
          <p:nvPr/>
        </p:nvSpPr>
        <p:spPr>
          <a:xfrm>
            <a:off x="2722773" y="2407173"/>
            <a:ext cx="73974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walk                                                   walked</a:t>
            </a:r>
          </a:p>
          <a:p>
            <a:r>
              <a:rPr lang="en-US" sz="2400" dirty="0"/>
              <a:t>         hunt                                                   hunted</a:t>
            </a:r>
          </a:p>
          <a:p>
            <a:r>
              <a:rPr lang="en-US" sz="2400" dirty="0"/>
              <a:t>        gather                                                gathered</a:t>
            </a:r>
          </a:p>
          <a:p>
            <a:r>
              <a:rPr lang="en-US" sz="2400" dirty="0"/>
              <a:t>        move                                                   moved</a:t>
            </a:r>
          </a:p>
          <a:p>
            <a:r>
              <a:rPr lang="en-US" sz="2400" dirty="0"/>
              <a:t>         throw                                                  threw</a:t>
            </a:r>
          </a:p>
          <a:p>
            <a:r>
              <a:rPr lang="en-US" sz="2400" dirty="0"/>
              <a:t>         make                                                   made</a:t>
            </a:r>
          </a:p>
          <a:p>
            <a:r>
              <a:rPr lang="en-US" sz="2400" dirty="0"/>
              <a:t>          build                                                   built</a:t>
            </a:r>
          </a:p>
          <a:p>
            <a:r>
              <a:rPr lang="en-US" sz="2400" dirty="0"/>
              <a:t>          grow                                                   grew</a:t>
            </a:r>
          </a:p>
          <a:p>
            <a:r>
              <a:rPr lang="en-US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FE0B3-1256-7D4C-A186-27AD474F8B37}"/>
              </a:ext>
            </a:extLst>
          </p:cNvPr>
          <p:cNvSpPr/>
          <p:nvPr/>
        </p:nvSpPr>
        <p:spPr>
          <a:xfrm>
            <a:off x="7023100" y="2350432"/>
            <a:ext cx="2616200" cy="32135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44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68C4C-8FD8-FA40-8AAF-A0F81C99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243" y="2350432"/>
            <a:ext cx="1944757" cy="2922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867EA-5D51-AD44-80A4-2C71D23C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2" t="4898" r="41562" b="2792"/>
          <a:stretch/>
        </p:blipFill>
        <p:spPr>
          <a:xfrm>
            <a:off x="122583" y="2590800"/>
            <a:ext cx="1975134" cy="268208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8A9DBD-0AC7-3647-89BB-6961242A6878}"/>
              </a:ext>
            </a:extLst>
          </p:cNvPr>
          <p:cNvSpPr/>
          <p:nvPr/>
        </p:nvSpPr>
        <p:spPr>
          <a:xfrm>
            <a:off x="227734" y="1149419"/>
            <a:ext cx="1141012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BA5AA-3ECF-8C44-9ED5-F9DB11E46FAE}"/>
              </a:ext>
            </a:extLst>
          </p:cNvPr>
          <p:cNvSpPr txBox="1"/>
          <p:nvPr/>
        </p:nvSpPr>
        <p:spPr>
          <a:xfrm>
            <a:off x="227734" y="1333045"/>
            <a:ext cx="12183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902030302020204" pitchFamily="66" charset="0"/>
              </a:rPr>
              <a:t>These verbs are written in the present tense. Can you change them to the past tense?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9124FB-2786-ED43-8D7E-0D38153322E1}"/>
              </a:ext>
            </a:extLst>
          </p:cNvPr>
          <p:cNvSpPr/>
          <p:nvPr/>
        </p:nvSpPr>
        <p:spPr>
          <a:xfrm>
            <a:off x="4006849" y="5747884"/>
            <a:ext cx="355600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64DBF-38B8-4741-9654-44ABD2BD27B7}"/>
              </a:ext>
            </a:extLst>
          </p:cNvPr>
          <p:cNvSpPr txBox="1"/>
          <p:nvPr/>
        </p:nvSpPr>
        <p:spPr>
          <a:xfrm>
            <a:off x="1930400" y="5916122"/>
            <a:ext cx="770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What do you notice?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EF435-6F51-6B48-9E9B-B8C49A09193C}"/>
              </a:ext>
            </a:extLst>
          </p:cNvPr>
          <p:cNvSpPr/>
          <p:nvPr/>
        </p:nvSpPr>
        <p:spPr>
          <a:xfrm>
            <a:off x="2406930" y="2350432"/>
            <a:ext cx="7404100" cy="32135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7A942-9B33-DC4C-896E-CF194E238EF7}"/>
              </a:ext>
            </a:extLst>
          </p:cNvPr>
          <p:cNvSpPr txBox="1"/>
          <p:nvPr/>
        </p:nvSpPr>
        <p:spPr>
          <a:xfrm>
            <a:off x="2722773" y="2407173"/>
            <a:ext cx="73974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walk                                                   walked</a:t>
            </a:r>
          </a:p>
          <a:p>
            <a:r>
              <a:rPr lang="en-US" sz="2400" dirty="0"/>
              <a:t>         hunt                                                   hunted</a:t>
            </a:r>
          </a:p>
          <a:p>
            <a:r>
              <a:rPr lang="en-US" sz="2400" dirty="0"/>
              <a:t>        gather                                                gathered</a:t>
            </a:r>
          </a:p>
          <a:p>
            <a:r>
              <a:rPr lang="en-US" sz="2400" dirty="0"/>
              <a:t>        move                                                   moved</a:t>
            </a:r>
          </a:p>
          <a:p>
            <a:r>
              <a:rPr lang="en-US" sz="2400" dirty="0"/>
              <a:t>         throw                                                  threw</a:t>
            </a:r>
          </a:p>
          <a:p>
            <a:r>
              <a:rPr lang="en-US" sz="2400" dirty="0"/>
              <a:t>         make                                                   made</a:t>
            </a:r>
          </a:p>
          <a:p>
            <a:r>
              <a:rPr lang="en-US" sz="2400" dirty="0"/>
              <a:t>          build                                                   built</a:t>
            </a:r>
          </a:p>
          <a:p>
            <a:r>
              <a:rPr lang="en-US" sz="2400" dirty="0"/>
              <a:t>          grow                                                   grew</a:t>
            </a:r>
          </a:p>
          <a:p>
            <a:r>
              <a:rPr lang="en-US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FE0B3-1256-7D4C-A186-27AD474F8B37}"/>
              </a:ext>
            </a:extLst>
          </p:cNvPr>
          <p:cNvSpPr/>
          <p:nvPr/>
        </p:nvSpPr>
        <p:spPr>
          <a:xfrm>
            <a:off x="7023100" y="2350432"/>
            <a:ext cx="2616200" cy="32135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1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68C4C-8FD8-FA40-8AAF-A0F81C99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243" y="2350432"/>
            <a:ext cx="1944757" cy="2922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867EA-5D51-AD44-80A4-2C71D23C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2" t="4898" r="41562" b="2792"/>
          <a:stretch/>
        </p:blipFill>
        <p:spPr>
          <a:xfrm>
            <a:off x="122583" y="2590800"/>
            <a:ext cx="1975134" cy="268208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8A9DBD-0AC7-3647-89BB-6961242A6878}"/>
              </a:ext>
            </a:extLst>
          </p:cNvPr>
          <p:cNvSpPr/>
          <p:nvPr/>
        </p:nvSpPr>
        <p:spPr>
          <a:xfrm>
            <a:off x="227734" y="1149419"/>
            <a:ext cx="1141012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BA5AA-3ECF-8C44-9ED5-F9DB11E46FAE}"/>
              </a:ext>
            </a:extLst>
          </p:cNvPr>
          <p:cNvSpPr txBox="1"/>
          <p:nvPr/>
        </p:nvSpPr>
        <p:spPr>
          <a:xfrm>
            <a:off x="227734" y="1333045"/>
            <a:ext cx="12183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902030302020204" pitchFamily="66" charset="0"/>
              </a:rPr>
              <a:t>These verbs are written in the present tense. Can you change them to the past tense?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9124FB-2786-ED43-8D7E-0D38153322E1}"/>
              </a:ext>
            </a:extLst>
          </p:cNvPr>
          <p:cNvSpPr/>
          <p:nvPr/>
        </p:nvSpPr>
        <p:spPr>
          <a:xfrm>
            <a:off x="4006849" y="5747884"/>
            <a:ext cx="355600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64DBF-38B8-4741-9654-44ABD2BD27B7}"/>
              </a:ext>
            </a:extLst>
          </p:cNvPr>
          <p:cNvSpPr txBox="1"/>
          <p:nvPr/>
        </p:nvSpPr>
        <p:spPr>
          <a:xfrm>
            <a:off x="1930400" y="5916122"/>
            <a:ext cx="770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What do you notice?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EF435-6F51-6B48-9E9B-B8C49A09193C}"/>
              </a:ext>
            </a:extLst>
          </p:cNvPr>
          <p:cNvSpPr/>
          <p:nvPr/>
        </p:nvSpPr>
        <p:spPr>
          <a:xfrm>
            <a:off x="2406930" y="2350432"/>
            <a:ext cx="7404100" cy="32135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7A942-9B33-DC4C-896E-CF194E238EF7}"/>
              </a:ext>
            </a:extLst>
          </p:cNvPr>
          <p:cNvSpPr txBox="1"/>
          <p:nvPr/>
        </p:nvSpPr>
        <p:spPr>
          <a:xfrm>
            <a:off x="2722773" y="2407173"/>
            <a:ext cx="73974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walk                                                   walked</a:t>
            </a:r>
          </a:p>
          <a:p>
            <a:r>
              <a:rPr lang="en-US" sz="2400" dirty="0"/>
              <a:t>         hunt                                                   hunted</a:t>
            </a:r>
          </a:p>
          <a:p>
            <a:r>
              <a:rPr lang="en-US" sz="2400" dirty="0"/>
              <a:t>        gather                                                gathered</a:t>
            </a:r>
          </a:p>
          <a:p>
            <a:r>
              <a:rPr lang="en-US" sz="2400" dirty="0"/>
              <a:t>        move                                                   moved</a:t>
            </a:r>
          </a:p>
          <a:p>
            <a:r>
              <a:rPr lang="en-US" sz="2400" dirty="0"/>
              <a:t>         throw                                                  threw</a:t>
            </a:r>
          </a:p>
          <a:p>
            <a:r>
              <a:rPr lang="en-US" sz="2400" dirty="0"/>
              <a:t>         make                                                   made</a:t>
            </a:r>
          </a:p>
          <a:p>
            <a:r>
              <a:rPr lang="en-US" sz="2400" dirty="0"/>
              <a:t>          build                                                   built</a:t>
            </a:r>
          </a:p>
          <a:p>
            <a:r>
              <a:rPr lang="en-US" sz="2400" dirty="0"/>
              <a:t>          grow                                                   grew</a:t>
            </a:r>
          </a:p>
          <a:p>
            <a:r>
              <a:rPr lang="en-US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FE0B3-1256-7D4C-A186-27AD474F8B37}"/>
              </a:ext>
            </a:extLst>
          </p:cNvPr>
          <p:cNvSpPr/>
          <p:nvPr/>
        </p:nvSpPr>
        <p:spPr>
          <a:xfrm>
            <a:off x="7023100" y="2806700"/>
            <a:ext cx="2616200" cy="27405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0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correctly.</a:t>
            </a:r>
            <a:endParaRPr lang="en-US" sz="2400" u="sng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68C4C-8FD8-FA40-8AAF-A0F81C99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243" y="2350432"/>
            <a:ext cx="1944757" cy="2922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867EA-5D51-AD44-80A4-2C71D23C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2" t="4898" r="41562" b="2792"/>
          <a:stretch/>
        </p:blipFill>
        <p:spPr>
          <a:xfrm>
            <a:off x="122583" y="2590800"/>
            <a:ext cx="1975134" cy="268208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8A9DBD-0AC7-3647-89BB-6961242A6878}"/>
              </a:ext>
            </a:extLst>
          </p:cNvPr>
          <p:cNvSpPr/>
          <p:nvPr/>
        </p:nvSpPr>
        <p:spPr>
          <a:xfrm>
            <a:off x="227734" y="1149419"/>
            <a:ext cx="1141012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BA5AA-3ECF-8C44-9ED5-F9DB11E46FAE}"/>
              </a:ext>
            </a:extLst>
          </p:cNvPr>
          <p:cNvSpPr txBox="1"/>
          <p:nvPr/>
        </p:nvSpPr>
        <p:spPr>
          <a:xfrm>
            <a:off x="227734" y="1333045"/>
            <a:ext cx="12183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902030302020204" pitchFamily="66" charset="0"/>
              </a:rPr>
              <a:t>These verbs are written in the present tense. Can you change them to the past tense?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9124FB-2786-ED43-8D7E-0D38153322E1}"/>
              </a:ext>
            </a:extLst>
          </p:cNvPr>
          <p:cNvSpPr/>
          <p:nvPr/>
        </p:nvSpPr>
        <p:spPr>
          <a:xfrm>
            <a:off x="4006849" y="5747884"/>
            <a:ext cx="355600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64DBF-38B8-4741-9654-44ABD2BD27B7}"/>
              </a:ext>
            </a:extLst>
          </p:cNvPr>
          <p:cNvSpPr txBox="1"/>
          <p:nvPr/>
        </p:nvSpPr>
        <p:spPr>
          <a:xfrm>
            <a:off x="1930400" y="5916122"/>
            <a:ext cx="770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What do you notice?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EF435-6F51-6B48-9E9B-B8C49A09193C}"/>
              </a:ext>
            </a:extLst>
          </p:cNvPr>
          <p:cNvSpPr/>
          <p:nvPr/>
        </p:nvSpPr>
        <p:spPr>
          <a:xfrm>
            <a:off x="2406930" y="2350432"/>
            <a:ext cx="7404100" cy="32135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7A942-9B33-DC4C-896E-CF194E238EF7}"/>
              </a:ext>
            </a:extLst>
          </p:cNvPr>
          <p:cNvSpPr txBox="1"/>
          <p:nvPr/>
        </p:nvSpPr>
        <p:spPr>
          <a:xfrm>
            <a:off x="2722773" y="2407173"/>
            <a:ext cx="73974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walk                                                   walked</a:t>
            </a:r>
          </a:p>
          <a:p>
            <a:r>
              <a:rPr lang="en-US" sz="2400" dirty="0"/>
              <a:t>         hunt                                                   hunted</a:t>
            </a:r>
          </a:p>
          <a:p>
            <a:r>
              <a:rPr lang="en-US" sz="2400" dirty="0"/>
              <a:t>        gather                                                gathered</a:t>
            </a:r>
          </a:p>
          <a:p>
            <a:r>
              <a:rPr lang="en-US" sz="2400" dirty="0"/>
              <a:t>        move                                                   moved</a:t>
            </a:r>
          </a:p>
          <a:p>
            <a:r>
              <a:rPr lang="en-US" sz="2400" dirty="0"/>
              <a:t>         throw                                                  threw</a:t>
            </a:r>
          </a:p>
          <a:p>
            <a:r>
              <a:rPr lang="en-US" sz="2400" dirty="0"/>
              <a:t>         make                                                   made</a:t>
            </a:r>
          </a:p>
          <a:p>
            <a:r>
              <a:rPr lang="en-US" sz="2400" dirty="0"/>
              <a:t>          build                                                   built</a:t>
            </a:r>
          </a:p>
          <a:p>
            <a:r>
              <a:rPr lang="en-US" sz="2400" dirty="0"/>
              <a:t>          grow                                                   grew</a:t>
            </a:r>
          </a:p>
          <a:p>
            <a:r>
              <a:rPr lang="en-US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FE0B3-1256-7D4C-A186-27AD474F8B37}"/>
              </a:ext>
            </a:extLst>
          </p:cNvPr>
          <p:cNvSpPr/>
          <p:nvPr/>
        </p:nvSpPr>
        <p:spPr>
          <a:xfrm>
            <a:off x="7023100" y="3213100"/>
            <a:ext cx="2616200" cy="23341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23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correctly.</a:t>
            </a:r>
            <a:endParaRPr lang="en-US" sz="2400" u="sng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68C4C-8FD8-FA40-8AAF-A0F81C99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243" y="2350432"/>
            <a:ext cx="1944757" cy="2922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867EA-5D51-AD44-80A4-2C71D23C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2" t="4898" r="41562" b="2792"/>
          <a:stretch/>
        </p:blipFill>
        <p:spPr>
          <a:xfrm>
            <a:off x="122583" y="2590800"/>
            <a:ext cx="1975134" cy="268208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8A9DBD-0AC7-3647-89BB-6961242A6878}"/>
              </a:ext>
            </a:extLst>
          </p:cNvPr>
          <p:cNvSpPr/>
          <p:nvPr/>
        </p:nvSpPr>
        <p:spPr>
          <a:xfrm>
            <a:off x="227734" y="1149419"/>
            <a:ext cx="1141012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BA5AA-3ECF-8C44-9ED5-F9DB11E46FAE}"/>
              </a:ext>
            </a:extLst>
          </p:cNvPr>
          <p:cNvSpPr txBox="1"/>
          <p:nvPr/>
        </p:nvSpPr>
        <p:spPr>
          <a:xfrm>
            <a:off x="227734" y="1333045"/>
            <a:ext cx="12183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902030302020204" pitchFamily="66" charset="0"/>
              </a:rPr>
              <a:t>These verbs are written in the present tense. Can you change them to the past tense?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9124FB-2786-ED43-8D7E-0D38153322E1}"/>
              </a:ext>
            </a:extLst>
          </p:cNvPr>
          <p:cNvSpPr/>
          <p:nvPr/>
        </p:nvSpPr>
        <p:spPr>
          <a:xfrm>
            <a:off x="4006849" y="5747884"/>
            <a:ext cx="355600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64DBF-38B8-4741-9654-44ABD2BD27B7}"/>
              </a:ext>
            </a:extLst>
          </p:cNvPr>
          <p:cNvSpPr txBox="1"/>
          <p:nvPr/>
        </p:nvSpPr>
        <p:spPr>
          <a:xfrm>
            <a:off x="1930400" y="5916122"/>
            <a:ext cx="770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What do you notice?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EF435-6F51-6B48-9E9B-B8C49A09193C}"/>
              </a:ext>
            </a:extLst>
          </p:cNvPr>
          <p:cNvSpPr/>
          <p:nvPr/>
        </p:nvSpPr>
        <p:spPr>
          <a:xfrm>
            <a:off x="2406930" y="2350432"/>
            <a:ext cx="7404100" cy="32135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7A942-9B33-DC4C-896E-CF194E238EF7}"/>
              </a:ext>
            </a:extLst>
          </p:cNvPr>
          <p:cNvSpPr txBox="1"/>
          <p:nvPr/>
        </p:nvSpPr>
        <p:spPr>
          <a:xfrm>
            <a:off x="2722773" y="2407173"/>
            <a:ext cx="73974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walk                                                   walked</a:t>
            </a:r>
          </a:p>
          <a:p>
            <a:r>
              <a:rPr lang="en-US" sz="2400" dirty="0"/>
              <a:t>         hunt                                                   hunted</a:t>
            </a:r>
          </a:p>
          <a:p>
            <a:r>
              <a:rPr lang="en-US" sz="2400" dirty="0"/>
              <a:t>        gather                                                gathered</a:t>
            </a:r>
          </a:p>
          <a:p>
            <a:r>
              <a:rPr lang="en-US" sz="2400" dirty="0"/>
              <a:t>        move                                                   moved</a:t>
            </a:r>
          </a:p>
          <a:p>
            <a:r>
              <a:rPr lang="en-US" sz="2400" dirty="0"/>
              <a:t>         throw                                                  threw</a:t>
            </a:r>
          </a:p>
          <a:p>
            <a:r>
              <a:rPr lang="en-US" sz="2400" dirty="0"/>
              <a:t>         make                                                   made</a:t>
            </a:r>
          </a:p>
          <a:p>
            <a:r>
              <a:rPr lang="en-US" sz="2400" dirty="0"/>
              <a:t>          build                                                   built</a:t>
            </a:r>
          </a:p>
          <a:p>
            <a:r>
              <a:rPr lang="en-US" sz="2400" dirty="0"/>
              <a:t>          grow                                                   grew</a:t>
            </a:r>
          </a:p>
          <a:p>
            <a:r>
              <a:rPr lang="en-US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FE0B3-1256-7D4C-A186-27AD474F8B37}"/>
              </a:ext>
            </a:extLst>
          </p:cNvPr>
          <p:cNvSpPr/>
          <p:nvPr/>
        </p:nvSpPr>
        <p:spPr>
          <a:xfrm>
            <a:off x="7023100" y="3581400"/>
            <a:ext cx="2616200" cy="19658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90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correctly.</a:t>
            </a:r>
            <a:endParaRPr lang="en-US" sz="2400" u="sng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68C4C-8FD8-FA40-8AAF-A0F81C99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243" y="2350432"/>
            <a:ext cx="1944757" cy="2922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867EA-5D51-AD44-80A4-2C71D23C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2" t="4898" r="41562" b="2792"/>
          <a:stretch/>
        </p:blipFill>
        <p:spPr>
          <a:xfrm>
            <a:off x="122583" y="2590800"/>
            <a:ext cx="1975134" cy="268208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8A9DBD-0AC7-3647-89BB-6961242A6878}"/>
              </a:ext>
            </a:extLst>
          </p:cNvPr>
          <p:cNvSpPr/>
          <p:nvPr/>
        </p:nvSpPr>
        <p:spPr>
          <a:xfrm>
            <a:off x="227734" y="1149419"/>
            <a:ext cx="1141012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BA5AA-3ECF-8C44-9ED5-F9DB11E46FAE}"/>
              </a:ext>
            </a:extLst>
          </p:cNvPr>
          <p:cNvSpPr txBox="1"/>
          <p:nvPr/>
        </p:nvSpPr>
        <p:spPr>
          <a:xfrm>
            <a:off x="227734" y="1333045"/>
            <a:ext cx="12183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902030302020204" pitchFamily="66" charset="0"/>
              </a:rPr>
              <a:t>These verbs are written in the present tense. Can you change them to the past tense?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9124FB-2786-ED43-8D7E-0D38153322E1}"/>
              </a:ext>
            </a:extLst>
          </p:cNvPr>
          <p:cNvSpPr/>
          <p:nvPr/>
        </p:nvSpPr>
        <p:spPr>
          <a:xfrm>
            <a:off x="4006849" y="5747884"/>
            <a:ext cx="355600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64DBF-38B8-4741-9654-44ABD2BD27B7}"/>
              </a:ext>
            </a:extLst>
          </p:cNvPr>
          <p:cNvSpPr txBox="1"/>
          <p:nvPr/>
        </p:nvSpPr>
        <p:spPr>
          <a:xfrm>
            <a:off x="1930400" y="5916122"/>
            <a:ext cx="770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What do you notice?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EF435-6F51-6B48-9E9B-B8C49A09193C}"/>
              </a:ext>
            </a:extLst>
          </p:cNvPr>
          <p:cNvSpPr/>
          <p:nvPr/>
        </p:nvSpPr>
        <p:spPr>
          <a:xfrm>
            <a:off x="2406930" y="2350432"/>
            <a:ext cx="7404100" cy="32135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7A942-9B33-DC4C-896E-CF194E238EF7}"/>
              </a:ext>
            </a:extLst>
          </p:cNvPr>
          <p:cNvSpPr txBox="1"/>
          <p:nvPr/>
        </p:nvSpPr>
        <p:spPr>
          <a:xfrm>
            <a:off x="2722773" y="2407173"/>
            <a:ext cx="73974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walk                                                   walked</a:t>
            </a:r>
          </a:p>
          <a:p>
            <a:r>
              <a:rPr lang="en-US" sz="2400" dirty="0"/>
              <a:t>         hunt                                                   hunted</a:t>
            </a:r>
          </a:p>
          <a:p>
            <a:r>
              <a:rPr lang="en-US" sz="2400" dirty="0"/>
              <a:t>        gather                                                gathered</a:t>
            </a:r>
          </a:p>
          <a:p>
            <a:r>
              <a:rPr lang="en-US" sz="2400" dirty="0"/>
              <a:t>        move                                                   moved</a:t>
            </a:r>
          </a:p>
          <a:p>
            <a:r>
              <a:rPr lang="en-US" sz="2400" dirty="0"/>
              <a:t>         throw                                                  threw</a:t>
            </a:r>
          </a:p>
          <a:p>
            <a:r>
              <a:rPr lang="en-US" sz="2400" dirty="0"/>
              <a:t>         make                                                   made</a:t>
            </a:r>
          </a:p>
          <a:p>
            <a:r>
              <a:rPr lang="en-US" sz="2400" dirty="0"/>
              <a:t>          build                                                   built</a:t>
            </a:r>
          </a:p>
          <a:p>
            <a:r>
              <a:rPr lang="en-US" sz="2400" dirty="0"/>
              <a:t>          grow                                                   grew</a:t>
            </a:r>
          </a:p>
          <a:p>
            <a:r>
              <a:rPr lang="en-US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FE0B3-1256-7D4C-A186-27AD474F8B37}"/>
              </a:ext>
            </a:extLst>
          </p:cNvPr>
          <p:cNvSpPr/>
          <p:nvPr/>
        </p:nvSpPr>
        <p:spPr>
          <a:xfrm>
            <a:off x="7023100" y="3924300"/>
            <a:ext cx="2616200" cy="16229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0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68C4C-8FD8-FA40-8AAF-A0F81C99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243" y="2350432"/>
            <a:ext cx="1944757" cy="2922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867EA-5D51-AD44-80A4-2C71D23C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2" t="4898" r="41562" b="2792"/>
          <a:stretch/>
        </p:blipFill>
        <p:spPr>
          <a:xfrm>
            <a:off x="122583" y="2590800"/>
            <a:ext cx="1975134" cy="268208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8A9DBD-0AC7-3647-89BB-6961242A6878}"/>
              </a:ext>
            </a:extLst>
          </p:cNvPr>
          <p:cNvSpPr/>
          <p:nvPr/>
        </p:nvSpPr>
        <p:spPr>
          <a:xfrm>
            <a:off x="227734" y="1149419"/>
            <a:ext cx="1141012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BA5AA-3ECF-8C44-9ED5-F9DB11E46FAE}"/>
              </a:ext>
            </a:extLst>
          </p:cNvPr>
          <p:cNvSpPr txBox="1"/>
          <p:nvPr/>
        </p:nvSpPr>
        <p:spPr>
          <a:xfrm>
            <a:off x="227734" y="1333045"/>
            <a:ext cx="12183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902030302020204" pitchFamily="66" charset="0"/>
              </a:rPr>
              <a:t>These verbs are written in the present tense. Can you change them to the past tense?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9124FB-2786-ED43-8D7E-0D38153322E1}"/>
              </a:ext>
            </a:extLst>
          </p:cNvPr>
          <p:cNvSpPr/>
          <p:nvPr/>
        </p:nvSpPr>
        <p:spPr>
          <a:xfrm>
            <a:off x="4006849" y="5747884"/>
            <a:ext cx="355600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64DBF-38B8-4741-9654-44ABD2BD27B7}"/>
              </a:ext>
            </a:extLst>
          </p:cNvPr>
          <p:cNvSpPr txBox="1"/>
          <p:nvPr/>
        </p:nvSpPr>
        <p:spPr>
          <a:xfrm>
            <a:off x="1930400" y="5916122"/>
            <a:ext cx="770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What do you notice?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EF435-6F51-6B48-9E9B-B8C49A09193C}"/>
              </a:ext>
            </a:extLst>
          </p:cNvPr>
          <p:cNvSpPr/>
          <p:nvPr/>
        </p:nvSpPr>
        <p:spPr>
          <a:xfrm>
            <a:off x="2406930" y="2350432"/>
            <a:ext cx="7404100" cy="32135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7A942-9B33-DC4C-896E-CF194E238EF7}"/>
              </a:ext>
            </a:extLst>
          </p:cNvPr>
          <p:cNvSpPr txBox="1"/>
          <p:nvPr/>
        </p:nvSpPr>
        <p:spPr>
          <a:xfrm>
            <a:off x="2722773" y="2407173"/>
            <a:ext cx="73974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walk                                                   walked</a:t>
            </a:r>
          </a:p>
          <a:p>
            <a:r>
              <a:rPr lang="en-US" sz="2400" dirty="0"/>
              <a:t>         hunt                                                   hunted</a:t>
            </a:r>
          </a:p>
          <a:p>
            <a:r>
              <a:rPr lang="en-US" sz="2400" dirty="0"/>
              <a:t>        gather                                                gathered</a:t>
            </a:r>
          </a:p>
          <a:p>
            <a:r>
              <a:rPr lang="en-US" sz="2400" dirty="0"/>
              <a:t>        move                                                   moved</a:t>
            </a:r>
          </a:p>
          <a:p>
            <a:r>
              <a:rPr lang="en-US" sz="2400" dirty="0"/>
              <a:t>         throw                                                  threw</a:t>
            </a:r>
          </a:p>
          <a:p>
            <a:r>
              <a:rPr lang="en-US" sz="2400" dirty="0"/>
              <a:t>         make                                                   made</a:t>
            </a:r>
          </a:p>
          <a:p>
            <a:r>
              <a:rPr lang="en-US" sz="2400" dirty="0"/>
              <a:t>          build                                                   built</a:t>
            </a:r>
          </a:p>
          <a:p>
            <a:r>
              <a:rPr lang="en-US" sz="2400" dirty="0"/>
              <a:t>          grow                                                   grew</a:t>
            </a:r>
          </a:p>
          <a:p>
            <a:r>
              <a:rPr lang="en-US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FE0B3-1256-7D4C-A186-27AD474F8B37}"/>
              </a:ext>
            </a:extLst>
          </p:cNvPr>
          <p:cNvSpPr/>
          <p:nvPr/>
        </p:nvSpPr>
        <p:spPr>
          <a:xfrm>
            <a:off x="7023100" y="4292600"/>
            <a:ext cx="2616200" cy="12546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83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68C4C-8FD8-FA40-8AAF-A0F81C99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243" y="2350432"/>
            <a:ext cx="1944757" cy="2922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867EA-5D51-AD44-80A4-2C71D23C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2" t="4898" r="41562" b="2792"/>
          <a:stretch/>
        </p:blipFill>
        <p:spPr>
          <a:xfrm>
            <a:off x="122583" y="2590800"/>
            <a:ext cx="1975134" cy="268208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8A9DBD-0AC7-3647-89BB-6961242A6878}"/>
              </a:ext>
            </a:extLst>
          </p:cNvPr>
          <p:cNvSpPr/>
          <p:nvPr/>
        </p:nvSpPr>
        <p:spPr>
          <a:xfrm>
            <a:off x="227734" y="1149419"/>
            <a:ext cx="1141012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BA5AA-3ECF-8C44-9ED5-F9DB11E46FAE}"/>
              </a:ext>
            </a:extLst>
          </p:cNvPr>
          <p:cNvSpPr txBox="1"/>
          <p:nvPr/>
        </p:nvSpPr>
        <p:spPr>
          <a:xfrm>
            <a:off x="227734" y="1333045"/>
            <a:ext cx="12183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902030302020204" pitchFamily="66" charset="0"/>
              </a:rPr>
              <a:t>These verbs are written in the present tense. Can you change them to the past tense?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9124FB-2786-ED43-8D7E-0D38153322E1}"/>
              </a:ext>
            </a:extLst>
          </p:cNvPr>
          <p:cNvSpPr/>
          <p:nvPr/>
        </p:nvSpPr>
        <p:spPr>
          <a:xfrm>
            <a:off x="4006849" y="5747884"/>
            <a:ext cx="355600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64DBF-38B8-4741-9654-44ABD2BD27B7}"/>
              </a:ext>
            </a:extLst>
          </p:cNvPr>
          <p:cNvSpPr txBox="1"/>
          <p:nvPr/>
        </p:nvSpPr>
        <p:spPr>
          <a:xfrm>
            <a:off x="1930400" y="5916122"/>
            <a:ext cx="770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What do you notice?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EF435-6F51-6B48-9E9B-B8C49A09193C}"/>
              </a:ext>
            </a:extLst>
          </p:cNvPr>
          <p:cNvSpPr/>
          <p:nvPr/>
        </p:nvSpPr>
        <p:spPr>
          <a:xfrm>
            <a:off x="2406930" y="2350432"/>
            <a:ext cx="7404100" cy="32135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7A942-9B33-DC4C-896E-CF194E238EF7}"/>
              </a:ext>
            </a:extLst>
          </p:cNvPr>
          <p:cNvSpPr txBox="1"/>
          <p:nvPr/>
        </p:nvSpPr>
        <p:spPr>
          <a:xfrm>
            <a:off x="2722773" y="2407173"/>
            <a:ext cx="73974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walk                                                   walked</a:t>
            </a:r>
          </a:p>
          <a:p>
            <a:r>
              <a:rPr lang="en-US" sz="2400" dirty="0"/>
              <a:t>         hunt                                                   hunted</a:t>
            </a:r>
          </a:p>
          <a:p>
            <a:r>
              <a:rPr lang="en-US" sz="2400" dirty="0"/>
              <a:t>        gather                                                gathered</a:t>
            </a:r>
          </a:p>
          <a:p>
            <a:r>
              <a:rPr lang="en-US" sz="2400" dirty="0"/>
              <a:t>        move                                                   moved</a:t>
            </a:r>
          </a:p>
          <a:p>
            <a:r>
              <a:rPr lang="en-US" sz="2400" dirty="0"/>
              <a:t>         throw                                                  threw</a:t>
            </a:r>
          </a:p>
          <a:p>
            <a:r>
              <a:rPr lang="en-US" sz="2400" dirty="0"/>
              <a:t>         make                                                   made</a:t>
            </a:r>
          </a:p>
          <a:p>
            <a:r>
              <a:rPr lang="en-US" sz="2400" dirty="0"/>
              <a:t>          build                                                   built</a:t>
            </a:r>
          </a:p>
          <a:p>
            <a:r>
              <a:rPr lang="en-US" sz="2400" dirty="0"/>
              <a:t>          grow                                                   grew</a:t>
            </a:r>
          </a:p>
          <a:p>
            <a:r>
              <a:rPr lang="en-US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FE0B3-1256-7D4C-A186-27AD474F8B37}"/>
              </a:ext>
            </a:extLst>
          </p:cNvPr>
          <p:cNvSpPr/>
          <p:nvPr/>
        </p:nvSpPr>
        <p:spPr>
          <a:xfrm>
            <a:off x="7023100" y="4635500"/>
            <a:ext cx="2616200" cy="9117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17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correctly.</a:t>
            </a:r>
            <a:endParaRPr lang="en-US" sz="2400" u="sng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68C4C-8FD8-FA40-8AAF-A0F81C99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243" y="2350432"/>
            <a:ext cx="1944757" cy="2922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867EA-5D51-AD44-80A4-2C71D23C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2" t="4898" r="41562" b="2792"/>
          <a:stretch/>
        </p:blipFill>
        <p:spPr>
          <a:xfrm>
            <a:off x="122583" y="2590800"/>
            <a:ext cx="1975134" cy="268208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8A9DBD-0AC7-3647-89BB-6961242A6878}"/>
              </a:ext>
            </a:extLst>
          </p:cNvPr>
          <p:cNvSpPr/>
          <p:nvPr/>
        </p:nvSpPr>
        <p:spPr>
          <a:xfrm>
            <a:off x="227734" y="1149419"/>
            <a:ext cx="1141012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BA5AA-3ECF-8C44-9ED5-F9DB11E46FAE}"/>
              </a:ext>
            </a:extLst>
          </p:cNvPr>
          <p:cNvSpPr txBox="1"/>
          <p:nvPr/>
        </p:nvSpPr>
        <p:spPr>
          <a:xfrm>
            <a:off x="227734" y="1333045"/>
            <a:ext cx="12183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902030302020204" pitchFamily="66" charset="0"/>
              </a:rPr>
              <a:t>These verbs are written in the present tense. Can you change them to the past tense?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9124FB-2786-ED43-8D7E-0D38153322E1}"/>
              </a:ext>
            </a:extLst>
          </p:cNvPr>
          <p:cNvSpPr/>
          <p:nvPr/>
        </p:nvSpPr>
        <p:spPr>
          <a:xfrm>
            <a:off x="4006849" y="5747884"/>
            <a:ext cx="355600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64DBF-38B8-4741-9654-44ABD2BD27B7}"/>
              </a:ext>
            </a:extLst>
          </p:cNvPr>
          <p:cNvSpPr txBox="1"/>
          <p:nvPr/>
        </p:nvSpPr>
        <p:spPr>
          <a:xfrm>
            <a:off x="1930400" y="5916122"/>
            <a:ext cx="770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What do you notice?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EF435-6F51-6B48-9E9B-B8C49A09193C}"/>
              </a:ext>
            </a:extLst>
          </p:cNvPr>
          <p:cNvSpPr/>
          <p:nvPr/>
        </p:nvSpPr>
        <p:spPr>
          <a:xfrm>
            <a:off x="2406930" y="2350432"/>
            <a:ext cx="7404100" cy="32135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7A942-9B33-DC4C-896E-CF194E238EF7}"/>
              </a:ext>
            </a:extLst>
          </p:cNvPr>
          <p:cNvSpPr txBox="1"/>
          <p:nvPr/>
        </p:nvSpPr>
        <p:spPr>
          <a:xfrm>
            <a:off x="2722773" y="2407173"/>
            <a:ext cx="73974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walk                                                   walked</a:t>
            </a:r>
          </a:p>
          <a:p>
            <a:r>
              <a:rPr lang="en-US" sz="2400" dirty="0"/>
              <a:t>         hunt                                                   hunted</a:t>
            </a:r>
          </a:p>
          <a:p>
            <a:r>
              <a:rPr lang="en-US" sz="2400" dirty="0"/>
              <a:t>        gather                                                gathered</a:t>
            </a:r>
          </a:p>
          <a:p>
            <a:r>
              <a:rPr lang="en-US" sz="2400" dirty="0"/>
              <a:t>        move                                                   moved</a:t>
            </a:r>
          </a:p>
          <a:p>
            <a:r>
              <a:rPr lang="en-US" sz="2400" dirty="0"/>
              <a:t>         throw                                                  threw</a:t>
            </a:r>
          </a:p>
          <a:p>
            <a:r>
              <a:rPr lang="en-US" sz="2400" dirty="0"/>
              <a:t>         make                                                   made</a:t>
            </a:r>
          </a:p>
          <a:p>
            <a:r>
              <a:rPr lang="en-US" sz="2400" dirty="0"/>
              <a:t>          build                                                   built</a:t>
            </a:r>
          </a:p>
          <a:p>
            <a:r>
              <a:rPr lang="en-US" sz="2400" dirty="0"/>
              <a:t>          grow                                                   grew</a:t>
            </a:r>
          </a:p>
          <a:p>
            <a:r>
              <a:rPr lang="en-US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FE0B3-1256-7D4C-A186-27AD474F8B37}"/>
              </a:ext>
            </a:extLst>
          </p:cNvPr>
          <p:cNvSpPr/>
          <p:nvPr/>
        </p:nvSpPr>
        <p:spPr>
          <a:xfrm>
            <a:off x="7023100" y="4660900"/>
            <a:ext cx="2616200" cy="8863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0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correctly.</a:t>
            </a:r>
            <a:endParaRPr lang="en-US" sz="2400" u="sng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ED3AC-D033-7A4E-B7E9-AC6675568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408" y="1325563"/>
            <a:ext cx="1944757" cy="2922449"/>
          </a:xfrm>
          <a:prstGeom prst="rect">
            <a:avLst/>
          </a:prstGeom>
        </p:spPr>
      </p:pic>
      <p:sp>
        <p:nvSpPr>
          <p:cNvPr id="5" name="Oval Callout 7">
            <a:extLst>
              <a:ext uri="{FF2B5EF4-FFF2-40B4-BE49-F238E27FC236}">
                <a16:creationId xmlns:a16="http://schemas.microsoft.com/office/drawing/2014/main" id="{944A92EE-18BC-5A4D-8F71-21EEFFFEE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289" y="1325563"/>
            <a:ext cx="5093102" cy="2103437"/>
          </a:xfrm>
          <a:prstGeom prst="wedgeEllipseCallout">
            <a:avLst>
              <a:gd name="adj1" fmla="val 64189"/>
              <a:gd name="adj2" fmla="val -16754"/>
            </a:avLst>
          </a:prstGeom>
          <a:solidFill>
            <a:schemeClr val="bg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Our new theme is 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the Heavy Metal Ages! The Heavy Metal Ages followed the Stone Age. 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9AA67-8DAB-4B46-82B0-791CA5BF6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08" y="3429001"/>
            <a:ext cx="2398580" cy="3086174"/>
          </a:xfrm>
          <a:prstGeom prst="rect">
            <a:avLst/>
          </a:prstGeom>
        </p:spPr>
      </p:pic>
      <p:sp>
        <p:nvSpPr>
          <p:cNvPr id="7" name="Oval Callout 7">
            <a:extLst>
              <a:ext uri="{FF2B5EF4-FFF2-40B4-BE49-F238E27FC236}">
                <a16:creationId xmlns:a16="http://schemas.microsoft.com/office/drawing/2014/main" id="{B73B7C87-A0AB-5347-91CD-76595DA5C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650" y="4393786"/>
            <a:ext cx="4134983" cy="1749288"/>
          </a:xfrm>
          <a:prstGeom prst="wedgeEllipseCallout">
            <a:avLst>
              <a:gd name="adj1" fmla="val -55994"/>
              <a:gd name="adj2" fmla="val -39945"/>
            </a:avLst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What can you remember about the Stone Age?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229384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correctly.</a:t>
            </a:r>
            <a:endParaRPr lang="en-US" sz="2400" u="sng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68C4C-8FD8-FA40-8AAF-A0F81C99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243" y="2350432"/>
            <a:ext cx="1944757" cy="2922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867EA-5D51-AD44-80A4-2C71D23C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2" t="4898" r="41562" b="2792"/>
          <a:stretch/>
        </p:blipFill>
        <p:spPr>
          <a:xfrm>
            <a:off x="122583" y="2590800"/>
            <a:ext cx="1975134" cy="268208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8A9DBD-0AC7-3647-89BB-6961242A6878}"/>
              </a:ext>
            </a:extLst>
          </p:cNvPr>
          <p:cNvSpPr/>
          <p:nvPr/>
        </p:nvSpPr>
        <p:spPr>
          <a:xfrm>
            <a:off x="227734" y="1149419"/>
            <a:ext cx="1141012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BA5AA-3ECF-8C44-9ED5-F9DB11E46FAE}"/>
              </a:ext>
            </a:extLst>
          </p:cNvPr>
          <p:cNvSpPr txBox="1"/>
          <p:nvPr/>
        </p:nvSpPr>
        <p:spPr>
          <a:xfrm>
            <a:off x="227734" y="1333045"/>
            <a:ext cx="12183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902030302020204" pitchFamily="66" charset="0"/>
              </a:rPr>
              <a:t>These verbs are written in the present tense. Can you change them to the past tense?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9124FB-2786-ED43-8D7E-0D38153322E1}"/>
              </a:ext>
            </a:extLst>
          </p:cNvPr>
          <p:cNvSpPr/>
          <p:nvPr/>
        </p:nvSpPr>
        <p:spPr>
          <a:xfrm>
            <a:off x="4006849" y="5747884"/>
            <a:ext cx="3556001" cy="79814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64DBF-38B8-4741-9654-44ABD2BD27B7}"/>
              </a:ext>
            </a:extLst>
          </p:cNvPr>
          <p:cNvSpPr txBox="1"/>
          <p:nvPr/>
        </p:nvSpPr>
        <p:spPr>
          <a:xfrm>
            <a:off x="1930400" y="5916122"/>
            <a:ext cx="770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What do you notice?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EF435-6F51-6B48-9E9B-B8C49A09193C}"/>
              </a:ext>
            </a:extLst>
          </p:cNvPr>
          <p:cNvSpPr/>
          <p:nvPr/>
        </p:nvSpPr>
        <p:spPr>
          <a:xfrm>
            <a:off x="2406930" y="2350432"/>
            <a:ext cx="7404100" cy="32135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7A942-9B33-DC4C-896E-CF194E238EF7}"/>
              </a:ext>
            </a:extLst>
          </p:cNvPr>
          <p:cNvSpPr txBox="1"/>
          <p:nvPr/>
        </p:nvSpPr>
        <p:spPr>
          <a:xfrm>
            <a:off x="2722773" y="2407173"/>
            <a:ext cx="73974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walk                                                   walked</a:t>
            </a:r>
          </a:p>
          <a:p>
            <a:r>
              <a:rPr lang="en-US" sz="2400" dirty="0"/>
              <a:t>         hunt                                                   hunted</a:t>
            </a:r>
          </a:p>
          <a:p>
            <a:r>
              <a:rPr lang="en-US" sz="2400" dirty="0"/>
              <a:t>        gather                                                gathered</a:t>
            </a:r>
          </a:p>
          <a:p>
            <a:r>
              <a:rPr lang="en-US" sz="2400" dirty="0"/>
              <a:t>        move                                                   moved</a:t>
            </a:r>
          </a:p>
          <a:p>
            <a:r>
              <a:rPr lang="en-US" sz="2400" dirty="0"/>
              <a:t>         throw                                                  threw</a:t>
            </a:r>
          </a:p>
          <a:p>
            <a:r>
              <a:rPr lang="en-US" sz="2400" dirty="0"/>
              <a:t>         make                                                   made</a:t>
            </a:r>
          </a:p>
          <a:p>
            <a:r>
              <a:rPr lang="en-US" sz="2400" dirty="0"/>
              <a:t>          build                                                   built</a:t>
            </a:r>
          </a:p>
          <a:p>
            <a:r>
              <a:rPr lang="en-US" sz="2400" dirty="0"/>
              <a:t>          grow                                                   grew</a:t>
            </a:r>
          </a:p>
          <a:p>
            <a:r>
              <a:rPr lang="en-US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FE0B3-1256-7D4C-A186-27AD474F8B37}"/>
              </a:ext>
            </a:extLst>
          </p:cNvPr>
          <p:cNvSpPr/>
          <p:nvPr/>
        </p:nvSpPr>
        <p:spPr>
          <a:xfrm>
            <a:off x="7023100" y="5029200"/>
            <a:ext cx="2616200" cy="5180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2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correctly.</a:t>
            </a:r>
            <a:endParaRPr lang="en-US" sz="2400" u="sng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68C4C-8FD8-FA40-8AAF-A0F81C99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893" y="1610381"/>
            <a:ext cx="1944757" cy="2922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867EA-5D51-AD44-80A4-2C71D23C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2" t="4898" r="41562" b="2792"/>
          <a:stretch/>
        </p:blipFill>
        <p:spPr>
          <a:xfrm>
            <a:off x="165933" y="1535767"/>
            <a:ext cx="1975134" cy="2682081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9124FB-2786-ED43-8D7E-0D38153322E1}"/>
              </a:ext>
            </a:extLst>
          </p:cNvPr>
          <p:cNvSpPr/>
          <p:nvPr/>
        </p:nvSpPr>
        <p:spPr>
          <a:xfrm>
            <a:off x="363066" y="4791314"/>
            <a:ext cx="11658584" cy="1901586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64DBF-38B8-4741-9654-44ABD2BD27B7}"/>
              </a:ext>
            </a:extLst>
          </p:cNvPr>
          <p:cNvSpPr txBox="1"/>
          <p:nvPr/>
        </p:nvSpPr>
        <p:spPr>
          <a:xfrm>
            <a:off x="597180" y="4934368"/>
            <a:ext cx="11231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Regular verbs </a:t>
            </a:r>
            <a:r>
              <a:rPr lang="en-US" sz="2400" dirty="0">
                <a:latin typeface="Comic Sans MS" panose="030F0902030302020204" pitchFamily="66" charset="0"/>
              </a:rPr>
              <a:t>are changed to the past tense by adding the suffix ‘ed’. </a:t>
            </a: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Irregular verbs </a:t>
            </a:r>
            <a:r>
              <a:rPr lang="en-US" sz="2400" dirty="0">
                <a:latin typeface="Comic Sans MS" panose="030F0902030302020204" pitchFamily="66" charset="0"/>
              </a:rPr>
              <a:t>can have many different endings when they change to the past tense.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EF435-6F51-6B48-9E9B-B8C49A09193C}"/>
              </a:ext>
            </a:extLst>
          </p:cNvPr>
          <p:cNvSpPr/>
          <p:nvPr/>
        </p:nvSpPr>
        <p:spPr>
          <a:xfrm>
            <a:off x="2406930" y="1367530"/>
            <a:ext cx="7404100" cy="32135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7A942-9B33-DC4C-896E-CF194E238EF7}"/>
              </a:ext>
            </a:extLst>
          </p:cNvPr>
          <p:cNvSpPr txBox="1"/>
          <p:nvPr/>
        </p:nvSpPr>
        <p:spPr>
          <a:xfrm>
            <a:off x="2722773" y="1535767"/>
            <a:ext cx="73974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walk                                                   walked</a:t>
            </a:r>
          </a:p>
          <a:p>
            <a:r>
              <a:rPr lang="en-US" sz="2400" dirty="0"/>
              <a:t>         hunt                                                   hunted</a:t>
            </a:r>
          </a:p>
          <a:p>
            <a:r>
              <a:rPr lang="en-US" sz="2400" dirty="0"/>
              <a:t>        gather                                                gathered</a:t>
            </a:r>
          </a:p>
          <a:p>
            <a:r>
              <a:rPr lang="en-US" sz="2400" dirty="0"/>
              <a:t>        move                                                   moved</a:t>
            </a:r>
          </a:p>
          <a:p>
            <a:r>
              <a:rPr lang="en-US" sz="2400" dirty="0"/>
              <a:t>         throw                                                  threw</a:t>
            </a:r>
          </a:p>
          <a:p>
            <a:r>
              <a:rPr lang="en-US" sz="2400" dirty="0"/>
              <a:t>         make                                                   made</a:t>
            </a:r>
          </a:p>
          <a:p>
            <a:r>
              <a:rPr lang="en-US" sz="2400" dirty="0"/>
              <a:t>          build                                                   built</a:t>
            </a:r>
          </a:p>
          <a:p>
            <a:r>
              <a:rPr lang="en-US" sz="2400" dirty="0"/>
              <a:t>          grow                                                   grew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41356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763FE-B9A1-7447-AEF5-8ADB8A19D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1" t="4053" r="10468" b="6964"/>
          <a:stretch/>
        </p:blipFill>
        <p:spPr>
          <a:xfrm rot="-5400000">
            <a:off x="5283200" y="635000"/>
            <a:ext cx="6705600" cy="54356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5A4FE32-40DE-854D-81A3-E071075F9EB0}"/>
              </a:ext>
            </a:extLst>
          </p:cNvPr>
          <p:cNvSpPr/>
          <p:nvPr/>
        </p:nvSpPr>
        <p:spPr>
          <a:xfrm>
            <a:off x="558800" y="1917700"/>
            <a:ext cx="4025900" cy="151130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7E08B-A0B3-A747-88C8-48B8CCDFD9E1}"/>
              </a:ext>
            </a:extLst>
          </p:cNvPr>
          <p:cNvSpPr txBox="1"/>
          <p:nvPr/>
        </p:nvSpPr>
        <p:spPr>
          <a:xfrm>
            <a:off x="838200" y="2308651"/>
            <a:ext cx="402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What tense and style is this article written in?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F9D182-0C79-C24F-A0B6-D341AAE950DC}"/>
              </a:ext>
            </a:extLst>
          </p:cNvPr>
          <p:cNvSpPr/>
          <p:nvPr/>
        </p:nvSpPr>
        <p:spPr>
          <a:xfrm>
            <a:off x="355600" y="4021136"/>
            <a:ext cx="4730750" cy="251936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09E83-A448-1D4F-996F-44F2DC0A940A}"/>
              </a:ext>
            </a:extLst>
          </p:cNvPr>
          <p:cNvSpPr txBox="1"/>
          <p:nvPr/>
        </p:nvSpPr>
        <p:spPr>
          <a:xfrm>
            <a:off x="615950" y="4122736"/>
            <a:ext cx="447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It is written as a newspaper article. </a:t>
            </a:r>
          </a:p>
          <a:p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</a:rPr>
              <a:t>It is in the present tense as it is pretending to be written during the Stone Age.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A767FC-84AF-D542-9E42-DFD98C343EF1}"/>
              </a:ext>
            </a:extLst>
          </p:cNvPr>
          <p:cNvSpPr/>
          <p:nvPr/>
        </p:nvSpPr>
        <p:spPr>
          <a:xfrm>
            <a:off x="168275" y="3819951"/>
            <a:ext cx="5105400" cy="28321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83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763FE-B9A1-7447-AEF5-8ADB8A19D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1" t="4053" r="10468" b="6964"/>
          <a:stretch/>
        </p:blipFill>
        <p:spPr>
          <a:xfrm rot="-5400000">
            <a:off x="5283200" y="635000"/>
            <a:ext cx="6705600" cy="54356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5A4FE32-40DE-854D-81A3-E071075F9EB0}"/>
              </a:ext>
            </a:extLst>
          </p:cNvPr>
          <p:cNvSpPr/>
          <p:nvPr/>
        </p:nvSpPr>
        <p:spPr>
          <a:xfrm>
            <a:off x="558800" y="1917700"/>
            <a:ext cx="4025900" cy="1511300"/>
          </a:xfrm>
          <a:prstGeom prst="roundRect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7E08B-A0B3-A747-88C8-48B8CCDFD9E1}"/>
              </a:ext>
            </a:extLst>
          </p:cNvPr>
          <p:cNvSpPr txBox="1"/>
          <p:nvPr/>
        </p:nvSpPr>
        <p:spPr>
          <a:xfrm>
            <a:off x="838200" y="2308651"/>
            <a:ext cx="402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What tense and style is this article written in?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F9D182-0C79-C24F-A0B6-D341AAE950DC}"/>
              </a:ext>
            </a:extLst>
          </p:cNvPr>
          <p:cNvSpPr/>
          <p:nvPr/>
        </p:nvSpPr>
        <p:spPr>
          <a:xfrm>
            <a:off x="355600" y="4021136"/>
            <a:ext cx="4730750" cy="251936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09E83-A448-1D4F-996F-44F2DC0A940A}"/>
              </a:ext>
            </a:extLst>
          </p:cNvPr>
          <p:cNvSpPr txBox="1"/>
          <p:nvPr/>
        </p:nvSpPr>
        <p:spPr>
          <a:xfrm>
            <a:off x="615950" y="4122736"/>
            <a:ext cx="447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It is written as a newspaper article. </a:t>
            </a:r>
          </a:p>
          <a:p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</a:rPr>
              <a:t>It is in the present tense as it is pretending to be written during the Stone Age. </a:t>
            </a:r>
          </a:p>
        </p:txBody>
      </p:sp>
    </p:spTree>
    <p:extLst>
      <p:ext uri="{BB962C8B-B14F-4D97-AF65-F5344CB8AC3E}">
        <p14:creationId xmlns:p14="http://schemas.microsoft.com/office/powerpoint/2010/main" val="89091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763FE-B9A1-7447-AEF5-8ADB8A19D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1" t="4053" r="10468" b="6964"/>
          <a:stretch/>
        </p:blipFill>
        <p:spPr>
          <a:xfrm rot="-5400000">
            <a:off x="5283200" y="635000"/>
            <a:ext cx="6705600" cy="54356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F9D182-0C79-C24F-A0B6-D341AAE950DC}"/>
              </a:ext>
            </a:extLst>
          </p:cNvPr>
          <p:cNvSpPr/>
          <p:nvPr/>
        </p:nvSpPr>
        <p:spPr>
          <a:xfrm>
            <a:off x="485775" y="1462883"/>
            <a:ext cx="4730750" cy="418861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09E83-A448-1D4F-996F-44F2DC0A940A}"/>
              </a:ext>
            </a:extLst>
          </p:cNvPr>
          <p:cNvSpPr txBox="1"/>
          <p:nvPr/>
        </p:nvSpPr>
        <p:spPr>
          <a:xfrm>
            <a:off x="615950" y="1912936"/>
            <a:ext cx="447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Next week we will be writing about the Stone Age and the Metal Ages in the past tense as we know that they happened a long time ago. </a:t>
            </a:r>
          </a:p>
          <a:p>
            <a:endParaRPr lang="en-US" sz="2400" dirty="0">
              <a:latin typeface="Comic Sans MS" panose="030F0902030302020204" pitchFamily="66" charset="0"/>
            </a:endParaRPr>
          </a:p>
          <a:p>
            <a:pPr algn="ctr"/>
            <a:r>
              <a:rPr lang="en-US" sz="2400" dirty="0">
                <a:latin typeface="Comic Sans MS" panose="030F0902030302020204" pitchFamily="66" charset="0"/>
              </a:rPr>
              <a:t>Together we will change some sentences from the article into the past tense.</a:t>
            </a:r>
          </a:p>
        </p:txBody>
      </p:sp>
    </p:spTree>
    <p:extLst>
      <p:ext uri="{BB962C8B-B14F-4D97-AF65-F5344CB8AC3E}">
        <p14:creationId xmlns:p14="http://schemas.microsoft.com/office/powerpoint/2010/main" val="2579381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F9D182-0C79-C24F-A0B6-D341AAE950DC}"/>
              </a:ext>
            </a:extLst>
          </p:cNvPr>
          <p:cNvSpPr/>
          <p:nvPr/>
        </p:nvSpPr>
        <p:spPr>
          <a:xfrm>
            <a:off x="1654173" y="1325563"/>
            <a:ext cx="8683627" cy="116363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09E83-A448-1D4F-996F-44F2DC0A940A}"/>
              </a:ext>
            </a:extLst>
          </p:cNvPr>
          <p:cNvSpPr txBox="1"/>
          <p:nvPr/>
        </p:nvSpPr>
        <p:spPr>
          <a:xfrm>
            <a:off x="1289050" y="1526679"/>
            <a:ext cx="983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How could you change these sentence into the past tense? </a:t>
            </a:r>
          </a:p>
          <a:p>
            <a:pPr algn="ctr"/>
            <a:r>
              <a:rPr lang="en-US" sz="2400" dirty="0">
                <a:latin typeface="Comic Sans MS" panose="030F0902030302020204" pitchFamily="66" charset="0"/>
              </a:rPr>
              <a:t>What word / words do you need to change?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F626C6-3C65-D94C-A144-BA6654EC4377}"/>
              </a:ext>
            </a:extLst>
          </p:cNvPr>
          <p:cNvSpPr txBox="1"/>
          <p:nvPr/>
        </p:nvSpPr>
        <p:spPr>
          <a:xfrm>
            <a:off x="790575" y="3245416"/>
            <a:ext cx="10833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A group of hunters look for reindeer.</a:t>
            </a:r>
          </a:p>
          <a:p>
            <a:pPr algn="ctr"/>
            <a:endParaRPr lang="en-US" sz="2800" dirty="0">
              <a:latin typeface="Comic Sans MS" panose="030F0902030302020204" pitchFamily="66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</a:rPr>
              <a:t>The herd is vital to this group of hunters.</a:t>
            </a:r>
          </a:p>
          <a:p>
            <a:pPr algn="ctr"/>
            <a:endParaRPr 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78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F9D182-0C79-C24F-A0B6-D341AAE950DC}"/>
              </a:ext>
            </a:extLst>
          </p:cNvPr>
          <p:cNvSpPr/>
          <p:nvPr/>
        </p:nvSpPr>
        <p:spPr>
          <a:xfrm>
            <a:off x="1654173" y="1325563"/>
            <a:ext cx="8886827" cy="116363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09E83-A448-1D4F-996F-44F2DC0A940A}"/>
              </a:ext>
            </a:extLst>
          </p:cNvPr>
          <p:cNvSpPr txBox="1"/>
          <p:nvPr/>
        </p:nvSpPr>
        <p:spPr>
          <a:xfrm>
            <a:off x="1289050" y="1526679"/>
            <a:ext cx="983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The </a:t>
            </a:r>
            <a:r>
              <a:rPr lang="en-US" sz="2400" dirty="0">
                <a:solidFill>
                  <a:srgbClr val="FF2F92"/>
                </a:solidFill>
                <a:latin typeface="Comic Sans MS" panose="030F0902030302020204" pitchFamily="66" charset="0"/>
              </a:rPr>
              <a:t>verbs </a:t>
            </a:r>
            <a:r>
              <a:rPr lang="en-US" sz="2400" dirty="0">
                <a:latin typeface="Comic Sans MS" panose="030F0902030302020204" pitchFamily="66" charset="0"/>
              </a:rPr>
              <a:t>changed to the past tense.</a:t>
            </a:r>
          </a:p>
          <a:p>
            <a:pPr algn="ctr"/>
            <a:r>
              <a:rPr lang="en-US" sz="2400" dirty="0">
                <a:latin typeface="Comic Sans MS" panose="030F0902030302020204" pitchFamily="66" charset="0"/>
              </a:rPr>
              <a:t>Were they regular or irregular?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F626C6-3C65-D94C-A144-BA6654EC4377}"/>
              </a:ext>
            </a:extLst>
          </p:cNvPr>
          <p:cNvSpPr txBox="1"/>
          <p:nvPr/>
        </p:nvSpPr>
        <p:spPr>
          <a:xfrm>
            <a:off x="790575" y="3245416"/>
            <a:ext cx="10833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A group of hunters </a:t>
            </a:r>
            <a:r>
              <a:rPr lang="en-US" sz="2800" dirty="0">
                <a:solidFill>
                  <a:srgbClr val="FF2F92"/>
                </a:solidFill>
                <a:latin typeface="Comic Sans MS" panose="030F0902030302020204" pitchFamily="66" charset="0"/>
              </a:rPr>
              <a:t>looked</a:t>
            </a:r>
            <a:r>
              <a:rPr lang="en-US" sz="2800" dirty="0">
                <a:latin typeface="Comic Sans MS" panose="030F0902030302020204" pitchFamily="66" charset="0"/>
              </a:rPr>
              <a:t> for reindeer.</a:t>
            </a:r>
          </a:p>
          <a:p>
            <a:pPr algn="ctr"/>
            <a:endParaRPr lang="en-US" sz="2800" dirty="0">
              <a:latin typeface="Comic Sans MS" panose="030F0902030302020204" pitchFamily="66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</a:rPr>
              <a:t>The herd </a:t>
            </a:r>
            <a:r>
              <a:rPr lang="en-US" sz="2800" dirty="0">
                <a:solidFill>
                  <a:srgbClr val="FF2F92"/>
                </a:solidFill>
                <a:latin typeface="Comic Sans MS" panose="030F0902030302020204" pitchFamily="66" charset="0"/>
              </a:rPr>
              <a:t>was </a:t>
            </a:r>
            <a:r>
              <a:rPr lang="en-US" sz="2800" dirty="0">
                <a:latin typeface="Comic Sans MS" panose="030F0902030302020204" pitchFamily="66" charset="0"/>
              </a:rPr>
              <a:t>vital to this group of hunters.</a:t>
            </a:r>
          </a:p>
          <a:p>
            <a:pPr algn="ctr"/>
            <a:endParaRPr lang="en-US" sz="2800" dirty="0">
              <a:latin typeface="Comic Sans MS" panose="030F0902030302020204" pitchFamily="66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8432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F9D182-0C79-C24F-A0B6-D341AAE950DC}"/>
              </a:ext>
            </a:extLst>
          </p:cNvPr>
          <p:cNvSpPr/>
          <p:nvPr/>
        </p:nvSpPr>
        <p:spPr>
          <a:xfrm>
            <a:off x="339568" y="1462883"/>
            <a:ext cx="5156200" cy="338268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09E83-A448-1D4F-996F-44F2DC0A940A}"/>
              </a:ext>
            </a:extLst>
          </p:cNvPr>
          <p:cNvSpPr txBox="1"/>
          <p:nvPr/>
        </p:nvSpPr>
        <p:spPr>
          <a:xfrm>
            <a:off x="615950" y="1905506"/>
            <a:ext cx="447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Read the sentences on your ‘Following the reindeer’ activity sheet.</a:t>
            </a: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r>
              <a:rPr lang="en-US" sz="2400" dirty="0">
                <a:latin typeface="Comic Sans MS" panose="030F0902030302020204" pitchFamily="66" charset="0"/>
              </a:rPr>
              <a:t>Rewrite the sentences changing any verbs from the present to the </a:t>
            </a:r>
            <a:r>
              <a:rPr lang="en-US" sz="2400" u="sng" dirty="0">
                <a:latin typeface="Comic Sans MS" panose="030F0902030302020204" pitchFamily="66" charset="0"/>
              </a:rPr>
              <a:t>past tense</a:t>
            </a:r>
            <a:r>
              <a:rPr lang="en-US" sz="2400" dirty="0">
                <a:latin typeface="Comic Sans MS" panose="030F0902030302020204" pitchFamily="66" charset="0"/>
              </a:rPr>
              <a:t>.</a:t>
            </a:r>
            <a:br>
              <a:rPr lang="en-US" sz="2400" dirty="0">
                <a:latin typeface="Comic Sans MS" panose="030F0902030302020204" pitchFamily="66" charset="0"/>
              </a:rPr>
            </a:br>
            <a:br>
              <a:rPr lang="en-US" sz="2400" dirty="0">
                <a:latin typeface="Comic Sans MS" panose="030F0902030302020204" pitchFamily="66" charset="0"/>
              </a:rPr>
            </a:br>
            <a:endParaRPr lang="en-US" sz="2400" dirty="0">
              <a:latin typeface="Comic Sans MS" panose="030F09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295AE-6AE4-4BBB-AF8E-686421E13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1" t="4053" r="10468" b="6964"/>
          <a:stretch/>
        </p:blipFill>
        <p:spPr>
          <a:xfrm rot="-5400000">
            <a:off x="5283200" y="635000"/>
            <a:ext cx="67056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5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F0F9C1-6BD3-574C-BA61-CD443A6AB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340402"/>
            <a:ext cx="10287000" cy="4813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AD152A-F1CA-7C46-B9DC-513FE8A8E6DA}"/>
              </a:ext>
            </a:extLst>
          </p:cNvPr>
          <p:cNvSpPr txBox="1"/>
          <p:nvPr/>
        </p:nvSpPr>
        <p:spPr>
          <a:xfrm>
            <a:off x="569844" y="185530"/>
            <a:ext cx="6692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5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33" y="-155714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ED3AC-D033-7A4E-B7E9-AC6675568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600" y="355533"/>
            <a:ext cx="1813167" cy="2724704"/>
          </a:xfrm>
          <a:prstGeom prst="rect">
            <a:avLst/>
          </a:prstGeom>
        </p:spPr>
      </p:pic>
      <p:sp>
        <p:nvSpPr>
          <p:cNvPr id="5" name="Oval Callout 7">
            <a:extLst>
              <a:ext uri="{FF2B5EF4-FFF2-40B4-BE49-F238E27FC236}">
                <a16:creationId xmlns:a16="http://schemas.microsoft.com/office/drawing/2014/main" id="{944A92EE-18BC-5A4D-8F71-21EEFFFEE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817" y="981008"/>
            <a:ext cx="6096000" cy="1523654"/>
          </a:xfrm>
          <a:prstGeom prst="wedgeEllipseCallout">
            <a:avLst>
              <a:gd name="adj1" fmla="val 63148"/>
              <a:gd name="adj2" fmla="val -47625"/>
            </a:avLst>
          </a:prstGeom>
          <a:solidFill>
            <a:schemeClr val="bg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The Heavy Metal Ages are made up of the Bronze Age and the Iron Age. 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3AF45-E4D1-274B-A954-3B3286088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66" y="2689639"/>
            <a:ext cx="10020300" cy="332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F2254E-74F2-FB44-A1AB-51F5B4D2C8B8}"/>
              </a:ext>
            </a:extLst>
          </p:cNvPr>
          <p:cNvSpPr txBox="1"/>
          <p:nvPr/>
        </p:nvSpPr>
        <p:spPr>
          <a:xfrm>
            <a:off x="145774" y="6150114"/>
            <a:ext cx="1229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4"/>
              </a:rPr>
              <a:t>https://www.bbc.co.uk/teach/class-clips-video/history-ks2-discovering-metalwork-in-bronze-age-Britain/zb8b47h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119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77CD99-1285-C64E-9524-B70D5CBE6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31" y="1523172"/>
            <a:ext cx="10248900" cy="4076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922667-24AF-FB46-8AA3-35C69EFE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+mn-lt"/>
              </a:rPr>
              <a:t>Wednesday 6</a:t>
            </a:r>
            <a:r>
              <a:rPr lang="en-US" sz="2400" u="sng" baseline="30000" dirty="0">
                <a:latin typeface="+mn-lt"/>
              </a:rPr>
              <a:t>th</a:t>
            </a:r>
            <a:r>
              <a:rPr lang="en-US" sz="2400" u="sng" dirty="0">
                <a:latin typeface="+mn-lt"/>
              </a:rPr>
              <a:t> January</a:t>
            </a:r>
            <a:br>
              <a:rPr lang="en-US" sz="2400" u="sng" dirty="0">
                <a:latin typeface="+mn-lt"/>
              </a:rPr>
            </a:br>
            <a:r>
              <a:rPr lang="en-US" sz="2400" u="sng" dirty="0">
                <a:latin typeface="+mn-lt"/>
              </a:rPr>
              <a:t>LO: To develop positive attitudes to reading.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21673-53CF-6246-804C-CC8A6FE70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" y="2316855"/>
            <a:ext cx="1813167" cy="272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5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correctly.</a:t>
            </a:r>
            <a:endParaRPr lang="en-US" sz="2400" u="sng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68C4C-8FD8-FA40-8AAF-A0F81C99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608" y="373063"/>
            <a:ext cx="1944757" cy="2922449"/>
          </a:xfrm>
          <a:prstGeom prst="rect">
            <a:avLst/>
          </a:prstGeom>
        </p:spPr>
      </p:pic>
      <p:sp>
        <p:nvSpPr>
          <p:cNvPr id="10" name="Oval Callout 7">
            <a:extLst>
              <a:ext uri="{FF2B5EF4-FFF2-40B4-BE49-F238E27FC236}">
                <a16:creationId xmlns:a16="http://schemas.microsoft.com/office/drawing/2014/main" id="{4DA8517C-F159-6D44-B2D7-2624BD65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625" y="1175543"/>
            <a:ext cx="4134983" cy="1749288"/>
          </a:xfrm>
          <a:prstGeom prst="wedgeEllipseCallout">
            <a:avLst>
              <a:gd name="adj1" fmla="val 57032"/>
              <a:gd name="adj2" fmla="val -55191"/>
            </a:avLst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What are tenses in writing?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3867EA-5D51-AD44-80A4-2C71D23C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2" t="4898" r="41562" b="2792"/>
          <a:stretch/>
        </p:blipFill>
        <p:spPr>
          <a:xfrm>
            <a:off x="938934" y="3429000"/>
            <a:ext cx="1975134" cy="2682081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9C141CE5-E4C9-BD4F-B57A-3BC46168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250" y="3797023"/>
            <a:ext cx="8261933" cy="2314058"/>
          </a:xfrm>
          <a:prstGeom prst="wedgeEllipseCallout">
            <a:avLst>
              <a:gd name="adj1" fmla="val -55994"/>
              <a:gd name="adj2" fmla="val -39945"/>
            </a:avLst>
          </a:prstGeom>
          <a:solidFill>
            <a:schemeClr val="bg1"/>
          </a:solidFill>
          <a:ln w="57150">
            <a:solidFill>
              <a:srgbClr val="FF2F9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Tenses are a grammatical way of showing when an action happens.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The three main tenses are past, present and future.  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766D12-9E10-BF40-B75D-9D06C713B3BD}"/>
              </a:ext>
            </a:extLst>
          </p:cNvPr>
          <p:cNvSpPr/>
          <p:nvPr/>
        </p:nvSpPr>
        <p:spPr>
          <a:xfrm>
            <a:off x="2376250" y="3727311"/>
            <a:ext cx="8979053" cy="2541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>
                <a:latin typeface="+mn-lt"/>
              </a:rPr>
            </a:br>
            <a:r>
              <a:rPr lang="en-US" sz="2400" u="sng" dirty="0">
                <a:latin typeface="+mn-lt"/>
              </a:rPr>
              <a:t>LO: To use tenses correctly.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68C4C-8FD8-FA40-8AAF-A0F81C99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608" y="295619"/>
            <a:ext cx="1944757" cy="2922449"/>
          </a:xfrm>
          <a:prstGeom prst="rect">
            <a:avLst/>
          </a:prstGeom>
        </p:spPr>
      </p:pic>
      <p:sp>
        <p:nvSpPr>
          <p:cNvPr id="10" name="Oval Callout 7">
            <a:extLst>
              <a:ext uri="{FF2B5EF4-FFF2-40B4-BE49-F238E27FC236}">
                <a16:creationId xmlns:a16="http://schemas.microsoft.com/office/drawing/2014/main" id="{4DA8517C-F159-6D44-B2D7-2624BD65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625" y="981454"/>
            <a:ext cx="4134983" cy="1749288"/>
          </a:xfrm>
          <a:prstGeom prst="wedgeEllipseCallout">
            <a:avLst>
              <a:gd name="adj1" fmla="val 57032"/>
              <a:gd name="adj2" fmla="val -55191"/>
            </a:avLst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What are tenses in writing?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3867EA-5D51-AD44-80A4-2C71D23C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2" t="4898" r="41562" b="2792"/>
          <a:stretch/>
        </p:blipFill>
        <p:spPr>
          <a:xfrm>
            <a:off x="918258" y="2552700"/>
            <a:ext cx="1975134" cy="2682081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9C141CE5-E4C9-BD4F-B57A-3BC46168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250" y="3162023"/>
            <a:ext cx="8261933" cy="2314058"/>
          </a:xfrm>
          <a:prstGeom prst="wedgeEllipseCallout">
            <a:avLst>
              <a:gd name="adj1" fmla="val -55994"/>
              <a:gd name="adj2" fmla="val -39945"/>
            </a:avLst>
          </a:prstGeom>
          <a:solidFill>
            <a:schemeClr val="bg1"/>
          </a:solidFill>
          <a:ln w="57150">
            <a:solidFill>
              <a:srgbClr val="FF2F9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Tenses are a grammatical way of showing when an action happens.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The three main tenses are past, present and future.  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4444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3867EA-5D51-AD44-80A4-2C71D23C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2" t="4898" r="41562" b="2792"/>
          <a:stretch/>
        </p:blipFill>
        <p:spPr>
          <a:xfrm>
            <a:off x="1243734" y="1114942"/>
            <a:ext cx="1975134" cy="2682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correctly.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68C4C-8FD8-FA40-8AAF-A0F81C99F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887" y="2533720"/>
            <a:ext cx="1944757" cy="2922449"/>
          </a:xfrm>
          <a:prstGeom prst="rect">
            <a:avLst/>
          </a:prstGeom>
        </p:spPr>
      </p:pic>
      <p:sp>
        <p:nvSpPr>
          <p:cNvPr id="10" name="Oval Callout 7">
            <a:extLst>
              <a:ext uri="{FF2B5EF4-FFF2-40B4-BE49-F238E27FC236}">
                <a16:creationId xmlns:a16="http://schemas.microsoft.com/office/drawing/2014/main" id="{4DA8517C-F159-6D44-B2D7-2624BD65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942" y="1195456"/>
            <a:ext cx="3886657" cy="976243"/>
          </a:xfrm>
          <a:prstGeom prst="wedgeEllipseCallout">
            <a:avLst>
              <a:gd name="adj1" fmla="val -56563"/>
              <a:gd name="adj2" fmla="val -29345"/>
            </a:avLst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What are verbs?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9C141CE5-E4C9-BD4F-B57A-3BC46168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324100"/>
            <a:ext cx="7778467" cy="4486240"/>
          </a:xfrm>
          <a:prstGeom prst="wedgeEllipseCallout">
            <a:avLst>
              <a:gd name="adj1" fmla="val 55427"/>
              <a:gd name="adj2" fmla="val -34999"/>
            </a:avLst>
          </a:prstGeom>
          <a:solidFill>
            <a:schemeClr val="bg1"/>
          </a:solidFill>
          <a:ln w="57150">
            <a:solidFill>
              <a:srgbClr val="FF2F9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Verbs are ‘doing’ words.</a:t>
            </a:r>
          </a:p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Comic Sans MS" panose="030F0902030302020204" pitchFamily="66" charset="0"/>
              <a:cs typeface="Chalkboard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 They describe an </a:t>
            </a:r>
            <a:r>
              <a:rPr lang="en-US" sz="2400" dirty="0">
                <a:solidFill>
                  <a:srgbClr val="7030A0"/>
                </a:solidFill>
                <a:latin typeface="Comic Sans MS" panose="030F0902030302020204" pitchFamily="66" charset="0"/>
                <a:cs typeface="Chalkboard"/>
              </a:rPr>
              <a:t>action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(running, jumping, shouting)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 an </a:t>
            </a:r>
            <a:r>
              <a:rPr lang="en-US" sz="2400" dirty="0">
                <a:solidFill>
                  <a:srgbClr val="7030A0"/>
                </a:solidFill>
                <a:latin typeface="Comic Sans MS" panose="030F0902030302020204" pitchFamily="66" charset="0"/>
                <a:cs typeface="Chalkboard"/>
              </a:rPr>
              <a:t>occurrence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(to happen)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or a </a:t>
            </a:r>
            <a:r>
              <a:rPr lang="en-US" sz="2400" dirty="0">
                <a:solidFill>
                  <a:srgbClr val="7030A0"/>
                </a:solidFill>
                <a:latin typeface="Comic Sans MS" panose="030F0902030302020204" pitchFamily="66" charset="0"/>
                <a:cs typeface="Chalkboard"/>
              </a:rPr>
              <a:t>state of being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(be, </a:t>
            </a:r>
            <a:r>
              <a:rPr lang="en-GB" dirty="0">
                <a:latin typeface="Comic Sans MS" panose="030F0902030302020204" pitchFamily="66" charset="0"/>
              </a:rPr>
              <a:t>are am, is, was, were, been, being</a:t>
            </a:r>
            <a:r>
              <a:rPr lang="en-GB" b="1" dirty="0"/>
              <a:t>)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.</a:t>
            </a:r>
          </a:p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Comic Sans MS" panose="030F0902030302020204" pitchFamily="66" charset="0"/>
              <a:cs typeface="Chalkboard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A sentence always needs a verb.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 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2EF36C-A4A0-C04D-B699-7214AF38957F}"/>
              </a:ext>
            </a:extLst>
          </p:cNvPr>
          <p:cNvSpPr/>
          <p:nvPr/>
        </p:nvSpPr>
        <p:spPr>
          <a:xfrm>
            <a:off x="1955800" y="2324100"/>
            <a:ext cx="7918167" cy="44862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0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3867EA-5D51-AD44-80A4-2C71D23C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2" t="4898" r="41562" b="2792"/>
          <a:stretch/>
        </p:blipFill>
        <p:spPr>
          <a:xfrm>
            <a:off x="1243734" y="1114942"/>
            <a:ext cx="1975134" cy="2682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Wednesday 6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68C4C-8FD8-FA40-8AAF-A0F81C99F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887" y="2533720"/>
            <a:ext cx="1944757" cy="2922449"/>
          </a:xfrm>
          <a:prstGeom prst="rect">
            <a:avLst/>
          </a:prstGeom>
        </p:spPr>
      </p:pic>
      <p:sp>
        <p:nvSpPr>
          <p:cNvPr id="10" name="Oval Callout 7">
            <a:extLst>
              <a:ext uri="{FF2B5EF4-FFF2-40B4-BE49-F238E27FC236}">
                <a16:creationId xmlns:a16="http://schemas.microsoft.com/office/drawing/2014/main" id="{4DA8517C-F159-6D44-B2D7-2624BD65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942" y="1195456"/>
            <a:ext cx="3886657" cy="1001643"/>
          </a:xfrm>
          <a:prstGeom prst="wedgeEllipseCallout">
            <a:avLst>
              <a:gd name="adj1" fmla="val -54930"/>
              <a:gd name="adj2" fmla="val -30429"/>
            </a:avLst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What are verbs?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9C141CE5-E4C9-BD4F-B57A-3BC46168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324100"/>
            <a:ext cx="7778467" cy="4486240"/>
          </a:xfrm>
          <a:prstGeom prst="wedgeEllipseCallout">
            <a:avLst>
              <a:gd name="adj1" fmla="val 55427"/>
              <a:gd name="adj2" fmla="val -34999"/>
            </a:avLst>
          </a:prstGeom>
          <a:solidFill>
            <a:schemeClr val="bg1"/>
          </a:solidFill>
          <a:ln w="57150">
            <a:solidFill>
              <a:srgbClr val="FF2F9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Verbs are ‘doing’ words.</a:t>
            </a:r>
          </a:p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Comic Sans MS" panose="030F0902030302020204" pitchFamily="66" charset="0"/>
              <a:cs typeface="Chalkboard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 They can describe an </a:t>
            </a:r>
            <a:r>
              <a:rPr lang="en-US" sz="2400" dirty="0">
                <a:solidFill>
                  <a:srgbClr val="7030A0"/>
                </a:solidFill>
                <a:latin typeface="Comic Sans MS" panose="030F0902030302020204" pitchFamily="66" charset="0"/>
                <a:cs typeface="Chalkboard"/>
              </a:rPr>
              <a:t>action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(running, jumping, shouting)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latin typeface="Comic Sans MS" panose="030F0902030302020204" pitchFamily="66" charset="0"/>
              <a:cs typeface="Chalkboard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or a </a:t>
            </a:r>
            <a:r>
              <a:rPr lang="en-US" sz="2400" dirty="0">
                <a:solidFill>
                  <a:srgbClr val="7030A0"/>
                </a:solidFill>
                <a:latin typeface="Comic Sans MS" panose="030F0902030302020204" pitchFamily="66" charset="0"/>
                <a:cs typeface="Chalkboard"/>
              </a:rPr>
              <a:t>state of being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(be, </a:t>
            </a:r>
            <a:r>
              <a:rPr lang="en-GB" dirty="0">
                <a:latin typeface="Comic Sans MS" panose="030F0902030302020204" pitchFamily="66" charset="0"/>
              </a:rPr>
              <a:t>are am, is, was, were, been, being</a:t>
            </a:r>
            <a:r>
              <a:rPr lang="en-GB" b="1" dirty="0"/>
              <a:t>)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.</a:t>
            </a:r>
            <a:endParaRPr lang="en-US" dirty="0">
              <a:solidFill>
                <a:srgbClr val="000000"/>
              </a:solidFill>
              <a:latin typeface="Comic Sans MS" panose="030F0902030302020204" pitchFamily="66" charset="0"/>
              <a:cs typeface="Chalkboard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 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A sentence always needs a verb.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 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0913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1300</Words>
  <Application>Microsoft Office PowerPoint</Application>
  <PresentationFormat>Widescreen</PresentationFormat>
  <Paragraphs>212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Chalkboard</vt:lpstr>
      <vt:lpstr>Comic Sans MS</vt:lpstr>
      <vt:lpstr>Office Theme</vt:lpstr>
      <vt:lpstr>PowerPoint Presentation</vt:lpstr>
      <vt:lpstr>Wednesday 6th January LO: To use tenses correctly.</vt:lpstr>
      <vt:lpstr>PowerPoint Presentation</vt:lpstr>
      <vt:lpstr>Wednesday 6th January LO: To use tenses correctly.</vt:lpstr>
      <vt:lpstr>Wednesday 6th January LO: To develop positive attitudes to reading. </vt:lpstr>
      <vt:lpstr>Wednesday 6th January LO: To use tenses correctly.</vt:lpstr>
      <vt:lpstr>Wednesday 6th January LO: To use tenses correctly.</vt:lpstr>
      <vt:lpstr>Wednesday 6th January LO: To use tenses correctly..</vt:lpstr>
      <vt:lpstr>Wednesday 6th January LO: To use tenses correctly.</vt:lpstr>
      <vt:lpstr>Wednesday 6th January LO: To use tenses correctly.</vt:lpstr>
      <vt:lpstr>Wednesday 6th January LO: To use tenses correctly.</vt:lpstr>
      <vt:lpstr>Wednesday 6th January LO: To use tenses correctly.</vt:lpstr>
      <vt:lpstr>Wednesday 6th January LO: To use tenses correctly.</vt:lpstr>
      <vt:lpstr>Wednesday 6th January LO: To use tenses correctly.</vt:lpstr>
      <vt:lpstr>Wednesday 6th January LO: To use tenses correctly.</vt:lpstr>
      <vt:lpstr>Wednesday 6th January LO: To use tenses correctly.</vt:lpstr>
      <vt:lpstr>Wednesday 6th January LO: To use tenses correctly.</vt:lpstr>
      <vt:lpstr>Wednesday 6th January LO: To use tenses correctly.</vt:lpstr>
      <vt:lpstr>Wednesday 6th January LO: To use tenses correctly.</vt:lpstr>
      <vt:lpstr>Wednesday 6th January LO: To use tenses correctly.</vt:lpstr>
      <vt:lpstr>Wednesday 6th January LO: To use tenses correctly.</vt:lpstr>
      <vt:lpstr>Wednesday 6th January LO: To use tenses correctly.</vt:lpstr>
      <vt:lpstr>Wednesday 6th January LO: To use tenses correctly.</vt:lpstr>
      <vt:lpstr>Wednesday 6th January LO: To use tenses correctly.</vt:lpstr>
      <vt:lpstr>Wednesday 6th January LO: To use tenses correctly.</vt:lpstr>
      <vt:lpstr>Wednesday 6th January LO: To use tenses correctly.</vt:lpstr>
      <vt:lpstr>Wednesday 6th January LO: To use tenses correctly.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Gilchrist</dc:creator>
  <cp:lastModifiedBy>Helen Gilchrist</cp:lastModifiedBy>
  <cp:revision>1</cp:revision>
  <dcterms:created xsi:type="dcterms:W3CDTF">2021-01-05T12:52:18Z</dcterms:created>
  <dcterms:modified xsi:type="dcterms:W3CDTF">2021-01-05T12:55:55Z</dcterms:modified>
</cp:coreProperties>
</file>